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9" r:id="rId2"/>
    <p:sldMasterId id="2147483736" r:id="rId3"/>
    <p:sldMasterId id="2147483685" r:id="rId4"/>
    <p:sldMasterId id="2147483738" r:id="rId5"/>
    <p:sldMasterId id="2147483791" r:id="rId6"/>
    <p:sldMasterId id="2147483839" r:id="rId7"/>
  </p:sldMasterIdLst>
  <p:notesMasterIdLst>
    <p:notesMasterId r:id="rId37"/>
  </p:notesMasterIdLst>
  <p:sldIdLst>
    <p:sldId id="332" r:id="rId8"/>
    <p:sldId id="264" r:id="rId9"/>
    <p:sldId id="260" r:id="rId10"/>
    <p:sldId id="307" r:id="rId11"/>
    <p:sldId id="266" r:id="rId12"/>
    <p:sldId id="301" r:id="rId13"/>
    <p:sldId id="308" r:id="rId14"/>
    <p:sldId id="309" r:id="rId15"/>
    <p:sldId id="320" r:id="rId16"/>
    <p:sldId id="321" r:id="rId17"/>
    <p:sldId id="322" r:id="rId18"/>
    <p:sldId id="310" r:id="rId19"/>
    <p:sldId id="323" r:id="rId20"/>
    <p:sldId id="324" r:id="rId21"/>
    <p:sldId id="325" r:id="rId22"/>
    <p:sldId id="327" r:id="rId23"/>
    <p:sldId id="328" r:id="rId24"/>
    <p:sldId id="329" r:id="rId25"/>
    <p:sldId id="314" r:id="rId26"/>
    <p:sldId id="316" r:id="rId27"/>
    <p:sldId id="315" r:id="rId28"/>
    <p:sldId id="317" r:id="rId29"/>
    <p:sldId id="318" r:id="rId30"/>
    <p:sldId id="319" r:id="rId31"/>
    <p:sldId id="331" r:id="rId32"/>
    <p:sldId id="330" r:id="rId33"/>
    <p:sldId id="290" r:id="rId34"/>
    <p:sldId id="333" r:id="rId35"/>
    <p:sldId id="33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3" autoAdjust="0"/>
    <p:restoredTop sz="94660"/>
  </p:normalViewPr>
  <p:slideViewPr>
    <p:cSldViewPr>
      <p:cViewPr varScale="1">
        <p:scale>
          <a:sx n="87" d="100"/>
          <a:sy n="87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918E0-9171-482C-96AE-837EEBC8167F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00F0-D2D7-49CC-8286-4440D494EB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7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065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9352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5975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4829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0682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871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412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988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5096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9483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6288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5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13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397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D88-218A-4181-A0A0-E1AD45707B42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4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3130-7F34-4C4E-AC9C-39DA4A837450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42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2E2C-3FA5-440D-8404-0BCC7E25E49C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5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6220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020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1530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4563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402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41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3130-7F34-4C4E-AC9C-39DA4A837450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840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90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057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9034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9491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953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6084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16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79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8188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3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6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930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418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69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070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03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922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52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19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701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032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08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0B26-9807-4569-8DE6-31B7369E8B5C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1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FD5B-0D24-41AE-B6E7-9745E7B02328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666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E4BE-6F59-4B2D-81B6-21E4B12B911E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177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7F2A-6549-45FA-96B6-53DFFBC8599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674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5B7B-BE98-431D-AB5A-5DCA4B1B628B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321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9746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772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59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2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440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746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3877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0042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49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4247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242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3453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6146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01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306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206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5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6623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8858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310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754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439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357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3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3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736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0643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097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450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270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4105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518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622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62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22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3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31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118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423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617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433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07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291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6461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133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875-DDE2-4959-847B-6B7FDE6EF6D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7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7CFC-9F88-4AF7-8C18-C7707FE39AC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16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10FD-39FF-4A40-92A1-031016731F73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3995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40F8-C5DB-480E-9A66-C4871A7F5A78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085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C5C7-84B3-46CD-8DA1-1BA768D24F66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680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3821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350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791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7377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2603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2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6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8797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3583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4099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6680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139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6230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6288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469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226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D88-218A-4181-A0A0-E1AD45707B42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708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3130-7F34-4C4E-AC9C-39DA4A837450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81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4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2E2C-3FA5-440D-8404-0BCC7E25E49C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8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1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7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5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0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61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CF71-EE9B-45AC-B0D3-866D4156A105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9C92-B1EC-479A-87C3-578D75A7DB69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3463-0B4F-420C-BB6B-C4D544EF4C46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F96B-23F3-4F8B-BEC1-9072BFA8F25F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BEBC-C831-4B75-89BE-1AEFF9EC8B1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5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82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2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2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0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9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5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244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1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83B65-D486-4882-8AD6-5447702793B2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28/03/2014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5D3B-D36F-42DD-96C4-40F8BD0961E1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C7D9D-9BFB-44D0-A4CB-83975E721947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28/03/2014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BC93-B17E-4631-BAB8-06F159301ACF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31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588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375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22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487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7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5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122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114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58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002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6970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66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522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16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53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84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89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64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181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948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0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6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73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6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14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6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2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266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875-DDE2-4959-847B-6B7FDE6EF6D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902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7CFC-9F88-4AF7-8C18-C7707FE39AC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4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10FD-39FF-4A40-92A1-031016731F73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2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40F8-C5DB-480E-9A66-C4871A7F5A78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770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C5C7-84B3-46CD-8DA1-1BA768D24F66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76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4544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100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3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image" Target="../media/image2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image" Target="../media/image4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71.xml"/><Relationship Id="rId5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41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image" Target="../media/image4.jpe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6.xml"/><Relationship Id="rId8" Type="http://schemas.openxmlformats.org/officeDocument/2006/relationships/slideLayout" Target="../slideLayouts/slideLayout12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194.xml"/><Relationship Id="rId42" Type="http://schemas.openxmlformats.org/officeDocument/2006/relationships/slideLayout" Target="../slideLayouts/slideLayout202.xml"/><Relationship Id="rId47" Type="http://schemas.openxmlformats.org/officeDocument/2006/relationships/slideLayout" Target="../slideLayouts/slideLayout207.xml"/><Relationship Id="rId50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33" Type="http://schemas.openxmlformats.org/officeDocument/2006/relationships/slideLayout" Target="../slideLayouts/slideLayout193.xml"/><Relationship Id="rId38" Type="http://schemas.openxmlformats.org/officeDocument/2006/relationships/slideLayout" Target="../slideLayouts/slideLayout198.xml"/><Relationship Id="rId46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89.xml"/><Relationship Id="rId41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32" Type="http://schemas.openxmlformats.org/officeDocument/2006/relationships/slideLayout" Target="../slideLayouts/slideLayout192.xml"/><Relationship Id="rId37" Type="http://schemas.openxmlformats.org/officeDocument/2006/relationships/slideLayout" Target="../slideLayouts/slideLayout197.xml"/><Relationship Id="rId40" Type="http://schemas.openxmlformats.org/officeDocument/2006/relationships/slideLayout" Target="../slideLayouts/slideLayout200.xml"/><Relationship Id="rId45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28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191.xml"/><Relationship Id="rId44" Type="http://schemas.openxmlformats.org/officeDocument/2006/relationships/slideLayout" Target="../slideLayouts/slideLayout204.xml"/><Relationship Id="rId52" Type="http://schemas.openxmlformats.org/officeDocument/2006/relationships/image" Target="../media/image4.jpe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slideLayout" Target="../slideLayouts/slideLayout187.xml"/><Relationship Id="rId30" Type="http://schemas.openxmlformats.org/officeDocument/2006/relationships/slideLayout" Target="../slideLayouts/slideLayout190.xml"/><Relationship Id="rId35" Type="http://schemas.openxmlformats.org/officeDocument/2006/relationships/slideLayout" Target="../slideLayouts/slideLayout195.xml"/><Relationship Id="rId43" Type="http://schemas.openxmlformats.org/officeDocument/2006/relationships/slideLayout" Target="../slideLayouts/slideLayout203.xml"/><Relationship Id="rId48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168.xml"/><Relationship Id="rId5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660" y="6351373"/>
            <a:ext cx="9158660" cy="5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ADC5-0697-46F9-9076-F47E81C3976E}" type="datetimeFigureOut">
              <a:rPr lang="en-GB" smtClean="0"/>
              <a:pPr/>
              <a:t>28/03/2014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8010_Powerpoint_Page.jpg"/>
          <p:cNvPicPr>
            <a:picLocks noChangeAspect="1"/>
          </p:cNvPicPr>
          <p:nvPr userDrawn="1"/>
        </p:nvPicPr>
        <p:blipFill>
          <a:blip r:embed="rId14" cstate="print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467544" y="6467123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http://oxfordmedicine.com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15" y="6412323"/>
            <a:ext cx="926207" cy="3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 dirty="0" smtClean="0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78AA2-7D1F-41EC-9494-D07A75068A66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6DE6041-F49C-419E-B2B3-FC69A0CD3B11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9" descr="8010_Powerpoint_Page.jpg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  <p:sldLayoutId id="2147483833" r:id="rId42"/>
    <p:sldLayoutId id="2147483834" r:id="rId43"/>
    <p:sldLayoutId id="2147483835" r:id="rId44"/>
    <p:sldLayoutId id="2147483836" r:id="rId45"/>
    <p:sldLayoutId id="2147483837" r:id="rId46"/>
    <p:sldLayoutId id="2147483838" r:id="rId4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8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8" r:id="rId29"/>
    <p:sldLayoutId id="2147483869" r:id="rId30"/>
    <p:sldLayoutId id="2147483870" r:id="rId31"/>
    <p:sldLayoutId id="2147483871" r:id="rId32"/>
    <p:sldLayoutId id="2147483872" r:id="rId33"/>
    <p:sldLayoutId id="2147483873" r:id="rId34"/>
    <p:sldLayoutId id="2147483874" r:id="rId35"/>
    <p:sldLayoutId id="2147483875" r:id="rId36"/>
    <p:sldLayoutId id="2147483876" r:id="rId37"/>
    <p:sldLayoutId id="2147483877" r:id="rId38"/>
    <p:sldLayoutId id="2147483878" r:id="rId39"/>
    <p:sldLayoutId id="2147483879" r:id="rId40"/>
    <p:sldLayoutId id="2147483880" r:id="rId41"/>
    <p:sldLayoutId id="2147483881" r:id="rId42"/>
    <p:sldLayoutId id="2147483882" r:id="rId43"/>
    <p:sldLayoutId id="2147483883" r:id="rId44"/>
    <p:sldLayoutId id="2147483884" r:id="rId45"/>
    <p:sldLayoutId id="2147483885" r:id="rId46"/>
    <p:sldLayoutId id="2147483886" r:id="rId47"/>
    <p:sldLayoutId id="2147483887" r:id="rId48"/>
    <p:sldLayoutId id="2147483888" r:id="rId49"/>
    <p:sldLayoutId id="2147483889" r:id="rId5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xfordmedicine.com/page/FAQs/faqs" TargetMode="External"/><Relationship Id="rId2" Type="http://schemas.openxmlformats.org/officeDocument/2006/relationships/hyperlink" Target="http://oxfordmedicine.com/page/About/about;jsessionid=1D6C72B82E5C89271C6ED80CAA1ED04A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onlinemarketing@oup.com" TargetMode="External"/><Relationship Id="rId4" Type="http://schemas.openxmlformats.org/officeDocument/2006/relationships/hyperlink" Target="http://www.oup.com/uk/academic/online/librarians/livedemo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oup.com/uk/academic/online/librarians" TargetMode="External"/><Relationship Id="rId1" Type="http://schemas.openxmlformats.org/officeDocument/2006/relationships/slideLayout" Target="../slideLayouts/slideLayout1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87338" y="2149475"/>
            <a:ext cx="8572500" cy="442913"/>
          </a:xfrm>
        </p:spPr>
        <p:txBody>
          <a:bodyPr/>
          <a:lstStyle/>
          <a:p>
            <a:pPr eaLnBrk="1" hangingPunct="1"/>
            <a:r>
              <a:rPr lang="az-Cyrl-AZ" dirty="0" smtClean="0"/>
              <a:t>Интернет-ресурсы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4915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7338" y="2633663"/>
            <a:ext cx="8572500" cy="546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From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62297361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5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98085" y="3148315"/>
            <a:ext cx="2724742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/>
              <a:t>Можно </a:t>
            </a:r>
            <a:r>
              <a:rPr lang="ru-RU" dirty="0"/>
              <a:t>скачать полный список изданий.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6804248" y="4077072"/>
            <a:ext cx="288032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222" y="1925831"/>
            <a:ext cx="2476407" cy="1754326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Отображение </a:t>
            </a:r>
            <a:r>
              <a:rPr lang="ru-RU" dirty="0">
                <a:solidFill>
                  <a:srgbClr val="000000"/>
                </a:solidFill>
              </a:rPr>
              <a:t>только тех изданий, к полным текстам которых у вашей организаций есть доступ. 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81067" y="4148300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67744" y="3794647"/>
            <a:ext cx="2592288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Отображение </a:t>
            </a:r>
            <a:r>
              <a:rPr lang="ru-RU" dirty="0">
                <a:solidFill>
                  <a:srgbClr val="000000"/>
                </a:solidFill>
              </a:rPr>
              <a:t>результатов в виде книг или глав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9" name="Strzałka w lewo 8"/>
          <p:cNvSpPr/>
          <p:nvPr/>
        </p:nvSpPr>
        <p:spPr>
          <a:xfrm>
            <a:off x="4499992" y="4881489"/>
            <a:ext cx="268956" cy="27570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644">
        <p:fade/>
      </p:transition>
    </mc:Choice>
    <mc:Fallback xmlns="">
      <p:transition spd="med" advClick="0" advTm="106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518" y="0"/>
            <a:ext cx="8992482" cy="633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9626" y="332656"/>
            <a:ext cx="3270246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Обратите </a:t>
            </a:r>
            <a:r>
              <a:rPr lang="ru-RU" dirty="0">
                <a:solidFill>
                  <a:srgbClr val="000000"/>
                </a:solidFill>
              </a:rPr>
              <a:t>внимание, что можно искать в выбранном материале… </a:t>
            </a:r>
            <a:r>
              <a:rPr lang="pl-PL" dirty="0" smtClean="0">
                <a:solidFill>
                  <a:srgbClr val="000000"/>
                </a:solidFill>
              </a:rPr>
              <a:t>…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4869160"/>
            <a:ext cx="2376264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…</a:t>
            </a:r>
            <a:r>
              <a:rPr lang="ru-RU" dirty="0">
                <a:solidFill>
                  <a:srgbClr val="000000"/>
                </a:solidFill>
              </a:rPr>
              <a:t>и сужать выбор при помощи панели навигации слева.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844824"/>
            <a:ext cx="2113522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9512" y="1412776"/>
            <a:ext cx="216024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274">
        <p:fade/>
      </p:transition>
    </mc:Choice>
    <mc:Fallback xmlns="">
      <p:transition spd="med" advClick="0" advTm="9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1602971"/>
            <a:ext cx="3168352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Чтобы </a:t>
            </a:r>
            <a:r>
              <a:rPr lang="ru-RU" dirty="0">
                <a:solidFill>
                  <a:srgbClr val="000000"/>
                </a:solidFill>
              </a:rPr>
              <a:t>искать по всему контенту, введите запрос в поисковой строке вверху страницы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4664"/>
            <a:ext cx="952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868144" y="332656"/>
            <a:ext cx="28563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400" b="1" dirty="0" err="1" smtClean="0"/>
              <a:t>Facial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oedema</a:t>
            </a:r>
            <a:endParaRPr lang="en-GB" sz="1400" b="1" dirty="0" smtClean="0"/>
          </a:p>
          <a:p>
            <a:pPr eaLnBrk="1" hangingPunct="1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6" name="Picture 8" descr="Untitled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931">
        <p:fade/>
      </p:transition>
    </mc:Choice>
    <mc:Fallback xmlns="">
      <p:transition spd="med" advClick="0" advTm="4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71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0.24653 -0.86794 " pathEditMode="relative" rAng="0" ptsTypes="AA">
                                      <p:cBhvr>
                                        <p:cTn id="20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9" y="-183156"/>
            <a:ext cx="9144000" cy="67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19462 -0.40656 " pathEditMode="relative" rAng="0" ptsTypes="AA">
                                      <p:cBhvr>
                                        <p:cTn id="9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294" y="-67068"/>
            <a:ext cx="9144000" cy="65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12160" y="2492896"/>
            <a:ext cx="2952328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Обратите внимание, что главы можно скачивать в PDF-формате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8028384" y="1916832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59832" y="310544"/>
            <a:ext cx="4752528" cy="1754326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Значки </a:t>
            </a:r>
            <a:r>
              <a:rPr lang="ru-RU" dirty="0">
                <a:solidFill>
                  <a:srgbClr val="000000"/>
                </a:solidFill>
              </a:rPr>
              <a:t>вверху позволяют распечатывать контент, сохранять его в персональном разделе, экспортировать цитаты в соответствующие программы, посылать ссылки на статьи по почте и размещать их в социальных сетях.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6948265" y="1"/>
            <a:ext cx="254394" cy="22508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</a:t>
            </a:r>
            <a:endParaRPr lang="pl-PL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249">
        <p:fade/>
      </p:transition>
    </mc:Choice>
    <mc:Fallback xmlns="">
      <p:transition spd="med" advClick="0" advTm="172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3750" cy="617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64088" y="1196752"/>
            <a:ext cx="3672408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Дополнительная </a:t>
            </a:r>
            <a:r>
              <a:rPr lang="ru-RU" dirty="0">
                <a:solidFill>
                  <a:srgbClr val="000000"/>
                </a:solidFill>
              </a:rPr>
              <a:t>литература в нижней части главы позволит расширить исследования.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5" name="Picture 8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5572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7505695" y="6556094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610" y="2068148"/>
            <a:ext cx="68675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526E-6 L -0.46232 -0.1757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5532E-6 L -0.54687 -0.18015 " pathEditMode="relative" rAng="0" ptsTypes="AA">
                                      <p:cBhvr>
                                        <p:cTn id="23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960" y="3585638"/>
            <a:ext cx="3168352" cy="1754326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Вы можете также комментировать текст, а также увеличивать и загружать изображения в Power Point для лекций и презентаций.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558" y="3597388"/>
            <a:ext cx="576064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3708" y="5162752"/>
            <a:ext cx="5256584" cy="117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70892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8369790" y="6907492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8846151" y="7078893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803">
        <p:fade/>
      </p:transition>
    </mc:Choice>
    <mc:Fallback xmlns="">
      <p:transition spd="med" advClick="0" advTm="7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1.66667E-6 -4.84736E-6 L -0.45434 -0.36447 " pathEditMode="relative" rAng="0" ptsTypes="AA">
                                      <p:cBhvr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8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0.1956 L -0.22396 -0.13703 " pathEditMode="relative" rAng="0" ptsTypes="AA">
                                      <p:cBhvr>
                                        <p:cTn id="31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166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1184E-6 L -0.34688 -0.90657 " pathEditMode="relative" rAng="0" ptsTypes="AA">
                                      <p:cBhvr>
                                        <p:cTn id="39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01" y="143987"/>
            <a:ext cx="8200823" cy="50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90" y="9238"/>
            <a:ext cx="8202945" cy="61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01797" cy="638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6" y="0"/>
            <a:ext cx="9126464" cy="52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9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9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351" y="2981146"/>
            <a:ext cx="2384865" cy="25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80112" y="4005064"/>
            <a:ext cx="2520280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Использование </a:t>
            </a:r>
            <a:r>
              <a:rPr lang="ru-RU" dirty="0">
                <a:solidFill>
                  <a:srgbClr val="000000"/>
                </a:solidFill>
              </a:rPr>
              <a:t>расширенного поиска для более точных результатов.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22">
        <p:fade/>
      </p:transition>
    </mc:Choice>
    <mc:Fallback xmlns="">
      <p:transition spd="med" advClick="0" advTm="4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4.84736E-6 L -0.3993 -0.51133 " pathEditMode="relative" rAng="0" ptsTypes="AA">
                                      <p:cBhvr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060848"/>
            <a:ext cx="7632848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147"/>
                </a:solidFill>
              </a:rPr>
              <a:t>Эта презентация даёт краткое описание ресурса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147"/>
                </a:solidFill>
              </a:rPr>
              <a:t>Oxford Medicine Online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az-Cyrl-AZ" sz="2400" dirty="0" smtClean="0">
                <a:solidFill>
                  <a:srgbClr val="002147"/>
                </a:solidFill>
              </a:rPr>
              <a:t>Вы </a:t>
            </a:r>
            <a:r>
              <a:rPr lang="az-Cyrl-AZ" sz="2400" dirty="0">
                <a:solidFill>
                  <a:srgbClr val="002147"/>
                </a:solidFill>
              </a:rPr>
              <a:t>узнаете:</a:t>
            </a: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z-Cyrl-AZ" sz="2400" dirty="0" smtClean="0">
                <a:solidFill>
                  <a:srgbClr val="002147"/>
                </a:solidFill>
              </a:rPr>
              <a:t>Что </a:t>
            </a:r>
            <a:r>
              <a:rPr lang="az-Cyrl-AZ" sz="2400" dirty="0">
                <a:solidFill>
                  <a:srgbClr val="002147"/>
                </a:solidFill>
              </a:rPr>
              <a:t>такое </a:t>
            </a:r>
            <a:r>
              <a:rPr lang="en-GB" sz="2400" dirty="0">
                <a:solidFill>
                  <a:srgbClr val="002147"/>
                </a:solidFill>
              </a:rPr>
              <a:t>Oxford Medicine Online </a:t>
            </a: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147"/>
                </a:solidFill>
              </a:rPr>
              <a:t>Чем </a:t>
            </a:r>
            <a:r>
              <a:rPr lang="ru-RU" sz="2400" dirty="0">
                <a:solidFill>
                  <a:srgbClr val="002147"/>
                </a:solidFill>
              </a:rPr>
              <a:t>он может быть полезен для вас</a:t>
            </a:r>
            <a:endParaRPr lang="en-GB" sz="2400" dirty="0" smtClean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147"/>
                </a:solidFill>
              </a:rPr>
              <a:t>Как </a:t>
            </a:r>
            <a:r>
              <a:rPr lang="ru-RU" sz="2400" dirty="0">
                <a:solidFill>
                  <a:srgbClr val="002147"/>
                </a:solidFill>
              </a:rPr>
              <a:t>искать в нём информацию</a:t>
            </a:r>
            <a:endParaRPr lang="en-GB" sz="2400" dirty="0" smtClean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147"/>
                </a:solidFill>
              </a:rPr>
              <a:t>Презентация </a:t>
            </a:r>
            <a:r>
              <a:rPr lang="ru-RU" sz="2400" dirty="0">
                <a:solidFill>
                  <a:srgbClr val="002147"/>
                </a:solidFill>
              </a:rPr>
              <a:t>займёт не более 5 минут</a:t>
            </a:r>
            <a:endParaRPr lang="en-GB" dirty="0">
              <a:solidFill>
                <a:srgbClr val="002147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848">
        <p:fade/>
      </p:transition>
    </mc:Choice>
    <mc:Fallback xmlns="">
      <p:transition spd="med" advClick="0" advTm="11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49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31840" y="2780928"/>
            <a:ext cx="28563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400" b="1" dirty="0" err="1" smtClean="0"/>
              <a:t>Acute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Pericarditis</a:t>
            </a:r>
            <a:endParaRPr lang="en-GB" sz="1400" b="1" dirty="0" smtClean="0"/>
          </a:p>
          <a:p>
            <a:pPr eaLnBrk="1" hangingPunct="1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86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66701 -0.4588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9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9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31840" y="3068960"/>
            <a:ext cx="285638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dirty="0" smtClean="0"/>
              <a:t>management</a:t>
            </a:r>
            <a:endParaRPr lang="en-GB" sz="1200" b="1" dirty="0" smtClean="0"/>
          </a:p>
          <a:p>
            <a:pPr eaLnBrk="1" hangingPunct="1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66389 -0.42761 " pathEditMode="relative" rAng="0" ptsTypes="AA">
                                      <p:cBhvr>
                                        <p:cTn id="14" dur="1029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33628 -0.38552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60399 -0.30157 " pathEditMode="relative" rAng="0" ptsTypes="AA">
                                      <p:cBhvr>
                                        <p:cTn id="8" dur="1029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4" y="6231988"/>
            <a:ext cx="9172762" cy="2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479" cy="62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29932" cy="621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5968" y="6210926"/>
            <a:ext cx="9172762" cy="2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60032" y="1556792"/>
            <a:ext cx="3895001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Используйте </a:t>
            </a:r>
            <a:r>
              <a:rPr lang="ru-RU" dirty="0">
                <a:solidFill>
                  <a:srgbClr val="000000"/>
                </a:solidFill>
              </a:rPr>
              <a:t>бесплатный поисковый сервис Oxford Index, чтобы увидеть другой онлайновый контент по этой же теме от Oxford University Press.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6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80318"/>
            <a:ext cx="9144000" cy="124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38">
        <p:fade/>
      </p:transition>
    </mc:Choice>
    <mc:Fallback xmlns="">
      <p:transition spd="med" advClick="0" advTm="8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-4.84736E-6 L -0.1 -0.01827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916832"/>
            <a:ext cx="806489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 smtClean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002147"/>
                </a:solidFill>
              </a:rPr>
              <a:t>Эта </a:t>
            </a:r>
            <a:r>
              <a:rPr lang="ru-RU" sz="2000" kern="0" dirty="0">
                <a:solidFill>
                  <a:srgbClr val="002147"/>
                </a:solidFill>
              </a:rPr>
              <a:t>презентация показывает лишь </a:t>
            </a:r>
            <a:r>
              <a:rPr lang="ru-RU" sz="2000" kern="0" dirty="0" smtClean="0">
                <a:solidFill>
                  <a:srgbClr val="002147"/>
                </a:solidFill>
              </a:rPr>
              <a:t>небольшую</a:t>
            </a:r>
            <a:r>
              <a:rPr lang="en-GB" sz="2000" kern="0" dirty="0" smtClean="0">
                <a:solidFill>
                  <a:srgbClr val="002147"/>
                </a:solidFill>
              </a:rPr>
              <a:t> </a:t>
            </a: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002147"/>
                </a:solidFill>
              </a:rPr>
              <a:t>часть</a:t>
            </a:r>
            <a:r>
              <a:rPr lang="en-GB" sz="2000" kern="0" dirty="0" smtClean="0">
                <a:solidFill>
                  <a:srgbClr val="002147"/>
                </a:solidFill>
              </a:rPr>
              <a:t> </a:t>
            </a:r>
            <a:r>
              <a:rPr lang="ru-RU" sz="2000" b="1" kern="0" dirty="0" smtClean="0">
                <a:solidFill>
                  <a:srgbClr val="002147"/>
                </a:solidFill>
              </a:rPr>
              <a:t>Oxford </a:t>
            </a:r>
            <a:r>
              <a:rPr lang="ru-RU" sz="2000" b="1" kern="0" dirty="0">
                <a:solidFill>
                  <a:srgbClr val="002147"/>
                </a:solidFill>
              </a:rPr>
              <a:t>Medicine </a:t>
            </a:r>
            <a:r>
              <a:rPr lang="ru-RU" sz="2000" b="1" kern="0" dirty="0" smtClean="0">
                <a:solidFill>
                  <a:srgbClr val="002147"/>
                </a:solidFill>
              </a:rPr>
              <a:t>Online</a:t>
            </a:r>
            <a:r>
              <a:rPr lang="en-GB" sz="2000" kern="0" dirty="0" smtClean="0">
                <a:solidFill>
                  <a:srgbClr val="002147"/>
                </a:solidFill>
              </a:rPr>
              <a:t>.  </a:t>
            </a:r>
            <a:endParaRPr lang="en-GB" sz="20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002147"/>
                </a:solidFill>
              </a:rPr>
              <a:t>Если </a:t>
            </a:r>
            <a:r>
              <a:rPr lang="ru-RU" sz="2000" kern="0" dirty="0">
                <a:solidFill>
                  <a:srgbClr val="002147"/>
                </a:solidFill>
              </a:rPr>
              <a:t>вы хотите узнать больше, вы можете</a:t>
            </a:r>
            <a:r>
              <a:rPr lang="ru-RU" sz="2000" kern="0" dirty="0" smtClean="0">
                <a:solidFill>
                  <a:srgbClr val="002147"/>
                </a:solidFill>
              </a:rPr>
              <a:t>:</a:t>
            </a:r>
            <a:endParaRPr lang="en-GB" sz="20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z-Cyrl-AZ" sz="2400" kern="0" dirty="0" smtClean="0">
                <a:solidFill>
                  <a:srgbClr val="002147"/>
                </a:solidFill>
                <a:hlinkClick r:id="rId2"/>
              </a:rPr>
              <a:t>прочитать </a:t>
            </a:r>
            <a:r>
              <a:rPr lang="az-Cyrl-AZ" sz="2400" kern="0" dirty="0">
                <a:solidFill>
                  <a:srgbClr val="002147"/>
                </a:solidFill>
                <a:hlinkClick r:id="rId2"/>
              </a:rPr>
              <a:t>о </a:t>
            </a:r>
            <a:r>
              <a:rPr lang="az-Cyrl-AZ" sz="2400" kern="0" dirty="0" smtClean="0">
                <a:solidFill>
                  <a:srgbClr val="002147"/>
                </a:solidFill>
                <a:hlinkClick r:id="rId2"/>
              </a:rPr>
              <a:t>портале</a:t>
            </a:r>
            <a:endParaRPr lang="en-GB" sz="2400" kern="0" dirty="0" smtClean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z-Cyrl-AZ" sz="2400" kern="0" dirty="0" smtClean="0">
                <a:solidFill>
                  <a:srgbClr val="002147"/>
                </a:solidFill>
                <a:hlinkClick r:id="rId3"/>
              </a:rPr>
              <a:t>прочитать </a:t>
            </a:r>
            <a:r>
              <a:rPr lang="az-Cyrl-AZ" sz="2400" kern="0" dirty="0">
                <a:solidFill>
                  <a:srgbClr val="002147"/>
                </a:solidFill>
                <a:hlinkClick r:id="rId3"/>
              </a:rPr>
              <a:t>часто задаваемые </a:t>
            </a:r>
            <a:r>
              <a:rPr lang="az-Cyrl-AZ" sz="2400" kern="0" dirty="0" smtClean="0">
                <a:solidFill>
                  <a:srgbClr val="002147"/>
                </a:solidFill>
                <a:hlinkClick r:id="rId3"/>
              </a:rPr>
              <a:t>вопросы</a:t>
            </a:r>
            <a:endParaRPr lang="en-GB" sz="2400" kern="0" dirty="0" smtClean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z-Cyrl-AZ" sz="2400" kern="0" dirty="0" smtClean="0">
                <a:solidFill>
                  <a:srgbClr val="002147"/>
                </a:solidFill>
                <a:hlinkClick r:id="rId4"/>
              </a:rPr>
              <a:t>посмотреть </a:t>
            </a:r>
            <a:r>
              <a:rPr lang="az-Cyrl-AZ" sz="2400" kern="0" dirty="0">
                <a:solidFill>
                  <a:srgbClr val="002147"/>
                </a:solidFill>
                <a:hlinkClick r:id="rId4"/>
              </a:rPr>
              <a:t>живую </a:t>
            </a:r>
            <a:r>
              <a:rPr lang="az-Cyrl-AZ" sz="2400" kern="0" dirty="0" smtClean="0">
                <a:solidFill>
                  <a:srgbClr val="002147"/>
                </a:solidFill>
                <a:hlinkClick r:id="rId4"/>
              </a:rPr>
              <a:t>онлайн-демонстрацию</a:t>
            </a:r>
            <a:endParaRPr lang="en-GB" sz="2400" kern="0" dirty="0" smtClean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z-Cyrl-AZ" sz="2400" kern="0" dirty="0">
                <a:solidFill>
                  <a:srgbClr val="002147"/>
                </a:solidFill>
              </a:rPr>
              <a:t>написать нам на </a:t>
            </a:r>
            <a:r>
              <a:rPr lang="en-GB" sz="2400" kern="0" dirty="0" smtClean="0">
                <a:solidFill>
                  <a:srgbClr val="002147"/>
                </a:solidFill>
              </a:rPr>
              <a:t> </a:t>
            </a:r>
            <a:r>
              <a:rPr lang="en-GB" sz="2400" kern="0" dirty="0">
                <a:solidFill>
                  <a:srgbClr val="002147"/>
                </a:solidFill>
                <a:hlinkClick r:id="rId5"/>
              </a:rPr>
              <a:t>onlinemarketing@oup.com</a:t>
            </a:r>
            <a:endParaRPr lang="en-GB" sz="2400" kern="0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346075" y="397565"/>
            <a:ext cx="67691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147"/>
                </a:solidFill>
              </a:rPr>
              <a:t>Вы </a:t>
            </a:r>
            <a:r>
              <a:rPr lang="ru-RU" sz="2000" dirty="0">
                <a:solidFill>
                  <a:srgbClr val="002147"/>
                </a:solidFill>
              </a:rPr>
              <a:t>можете посмотреть аналогичные презентации по другим </a:t>
            </a:r>
            <a:r>
              <a:rPr lang="ru-RU" sz="2000" dirty="0" smtClean="0">
                <a:solidFill>
                  <a:srgbClr val="002147"/>
                </a:solidFill>
              </a:rPr>
              <a:t>интернет</a:t>
            </a:r>
            <a:r>
              <a:rPr lang="en-GB" sz="2000" dirty="0" smtClean="0">
                <a:solidFill>
                  <a:srgbClr val="002147"/>
                </a:solidFill>
              </a:rPr>
              <a:t> </a:t>
            </a:r>
            <a:r>
              <a:rPr lang="ru-RU" sz="2000" dirty="0" smtClean="0">
                <a:solidFill>
                  <a:srgbClr val="002147"/>
                </a:solidFill>
              </a:rPr>
              <a:t>ресурсам </a:t>
            </a:r>
            <a:r>
              <a:rPr lang="ru-RU" sz="2000" dirty="0">
                <a:solidFill>
                  <a:srgbClr val="002147"/>
                </a:solidFill>
              </a:rPr>
              <a:t>Oxford University Press на странице Библиотечного центра ресурсов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500" b="1" dirty="0">
              <a:solidFill>
                <a:srgbClr val="002147"/>
              </a:solidFill>
            </a:endParaRPr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323850" y="2135188"/>
            <a:ext cx="817245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srgbClr val="002147"/>
              </a:solidFill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1763167" y="6239634"/>
            <a:ext cx="5545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dirty="0" smtClean="0">
                <a:hlinkClick r:id="rId2"/>
              </a:rPr>
              <a:t>www.oup.com/uk/academic/online/librarians</a:t>
            </a:r>
            <a:endParaRPr lang="en-GB" sz="2000" dirty="0" smtClean="0"/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6" y="2035188"/>
            <a:ext cx="4753049" cy="4058108"/>
          </a:xfrm>
          <a:prstGeom prst="rect">
            <a:avLst/>
          </a:prstGeom>
          <a:ln w="95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9193521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689100" y="3819525"/>
            <a:ext cx="489585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Online Products, Oxford University Press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Great Clarendon Street, Oxford, OX2 6DP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onlineproducts@oup.com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+44 (0) 1865 353705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+44 (0) 1865 353308</a:t>
            </a:r>
          </a:p>
        </p:txBody>
      </p:sp>
      <p:sp>
        <p:nvSpPr>
          <p:cNvPr id="59395" name="Oval 8" descr="toptail1"/>
          <p:cNvSpPr>
            <a:spLocks noChangeArrowheads="1"/>
          </p:cNvSpPr>
          <p:nvPr/>
        </p:nvSpPr>
        <p:spPr bwMode="auto">
          <a:xfrm>
            <a:off x="755650" y="4751388"/>
            <a:ext cx="720725" cy="720725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147"/>
              </a:solidFill>
            </a:endParaRPr>
          </a:p>
        </p:txBody>
      </p:sp>
      <p:sp>
        <p:nvSpPr>
          <p:cNvPr id="2" name="Oval 9" descr="toptail2"/>
          <p:cNvSpPr>
            <a:spLocks noChangeArrowheads="1"/>
          </p:cNvSpPr>
          <p:nvPr/>
        </p:nvSpPr>
        <p:spPr bwMode="auto">
          <a:xfrm>
            <a:off x="755650" y="3819525"/>
            <a:ext cx="720725" cy="720725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147"/>
              </a:solidFill>
            </a:endParaRPr>
          </a:p>
        </p:txBody>
      </p:sp>
      <p:sp>
        <p:nvSpPr>
          <p:cNvPr id="59397" name="Oval 10" descr="toptail3"/>
          <p:cNvSpPr>
            <a:spLocks noChangeArrowheads="1"/>
          </p:cNvSpPr>
          <p:nvPr/>
        </p:nvSpPr>
        <p:spPr bwMode="auto">
          <a:xfrm>
            <a:off x="755650" y="5659438"/>
            <a:ext cx="720725" cy="720725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147"/>
              </a:solidFill>
            </a:endParaRPr>
          </a:p>
        </p:txBody>
      </p:sp>
      <p:sp>
        <p:nvSpPr>
          <p:cNvPr id="5939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1988840"/>
            <a:ext cx="8566150" cy="12461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более подробной информации обо всех оксфордских интернет-ресурсах, а также по вопросам расценок и бесплатных пробных доступов для организаций, пожалуйста, обращайтесь к региональным представителям или в Oxford University Press</a:t>
            </a:r>
            <a:r>
              <a:rPr lang="ru-RU" sz="2000" dirty="0" smtClean="0"/>
              <a:t>:</a:t>
            </a: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509108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158" cy="63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30484" y="1412776"/>
            <a:ext cx="3687351" cy="1754326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/>
              <a:t>Oxford </a:t>
            </a:r>
            <a:r>
              <a:rPr lang="ru-RU" dirty="0"/>
              <a:t>Medicine Online, возобновлённый летом 2012, является взаимосвязанной XML-коллекцией онлайн-ресурсов по медицине, охватывающей все этапы медицинской карьеры. 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48064" y="3645024"/>
            <a:ext cx="3672408" cy="2031325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/>
              <a:t>Портал </a:t>
            </a:r>
            <a:r>
              <a:rPr lang="ru-RU" dirty="0"/>
              <a:t>предоставляет доступ к высококачественному, проверенному медицинскому контенту, незаменимому для всех медицинских работников, которым нужна достоверная информация без задержек. 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489">
        <p:fade/>
      </p:transition>
    </mc:Choice>
    <mc:Fallback xmlns="">
      <p:transition spd="med" advClick="0" advTm="19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0"/>
            <a:ext cx="91275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3" y="1592088"/>
            <a:ext cx="3168353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Контент </a:t>
            </a:r>
            <a:r>
              <a:rPr lang="ru-RU" dirty="0">
                <a:solidFill>
                  <a:srgbClr val="000000"/>
                </a:solidFill>
              </a:rPr>
              <a:t>организован в виде коллекций в соответствии с медицинскими специальностями</a:t>
            </a:r>
            <a:r>
              <a:rPr lang="ru-RU" dirty="0" smtClean="0">
                <a:solidFill>
                  <a:srgbClr val="000000"/>
                </a:solidFill>
              </a:rPr>
              <a:t>...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98" y="946669"/>
            <a:ext cx="9115865" cy="42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903">
        <p:fade/>
      </p:transition>
    </mc:Choice>
    <mc:Fallback xmlns="">
      <p:transition spd="med" advClick="0" advTm="4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-4.81481E-6 L -0.62865 -0.7861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1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0"/>
            <a:ext cx="91275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3" y="1592088"/>
            <a:ext cx="2664297" cy="369332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z-Cyrl-AZ" dirty="0" smtClean="0"/>
              <a:t>…этапами</a:t>
            </a:r>
            <a:r>
              <a:rPr lang="en-GB" dirty="0" smtClean="0"/>
              <a:t> </a:t>
            </a:r>
            <a:r>
              <a:rPr lang="az-Cyrl-AZ" dirty="0" smtClean="0"/>
              <a:t>карьеры…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68829"/>
            <a:ext cx="9144000" cy="146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460">
        <p:fade/>
      </p:transition>
    </mc:Choice>
    <mc:Fallback xmlns="">
      <p:transition spd="med" advClick="0" advTm="2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-4.81481E-6 L -0.47899 -0.78611 " pathEditMode="relative" rAng="0" ptsTypes="AA">
                                      <p:cBhvr>
                                        <p:cTn id="13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0"/>
            <a:ext cx="91275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4" y="1592088"/>
            <a:ext cx="1643262" cy="369332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z-Cyrl-AZ" dirty="0">
                <a:solidFill>
                  <a:srgbClr val="000000"/>
                </a:solidFill>
              </a:rPr>
              <a:t>…и </a:t>
            </a:r>
            <a:r>
              <a:rPr lang="az-Cyrl-AZ" dirty="0" smtClean="0">
                <a:solidFill>
                  <a:srgbClr val="000000"/>
                </a:solidFill>
              </a:rPr>
              <a:t>сериями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8" name="Picture 7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033936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7649710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7802110" y="71903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66" y="948071"/>
            <a:ext cx="9139517" cy="35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58">
        <p:fade/>
      </p:transition>
    </mc:Choice>
    <mc:Fallback xmlns="">
      <p:transition spd="med" advClick="0" advTm="2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4.81481E-6 L -0.36077 -0.78611 " pathEditMode="relative" rAng="0" ptsTypes="AA">
                                      <p:cBhvr>
                                        <p:cTn id="13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27784" y="2204864"/>
            <a:ext cx="3432111" cy="2585323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/>
              <a:t>На </a:t>
            </a:r>
            <a:r>
              <a:rPr lang="ru-RU" dirty="0"/>
              <a:t>главной странице можно скачать полный список изданий, просмотреть все издания в вашей подписке, проверить самые востребованные издания, подписаться на RSS-канал для получения самой актуальной информации… </a:t>
            </a:r>
            <a:r>
              <a:rPr lang="pl-PL" dirty="0" smtClean="0"/>
              <a:t>…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lewo 4"/>
          <p:cNvSpPr/>
          <p:nvPr/>
        </p:nvSpPr>
        <p:spPr>
          <a:xfrm>
            <a:off x="1907704" y="6021288"/>
            <a:ext cx="216024" cy="28803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6876256" y="3789040"/>
            <a:ext cx="216024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8532440" y="1988840"/>
            <a:ext cx="216024" cy="21602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8172400" y="5517232"/>
            <a:ext cx="216024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730">
        <p:fade/>
      </p:transition>
    </mc:Choice>
    <mc:Fallback xmlns="">
      <p:transition spd="med" advClick="0" advTm="13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8458" cy="61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79912" y="2132856"/>
            <a:ext cx="2952328" cy="1615827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r>
              <a:rPr lang="ru-RU" dirty="0" smtClean="0">
                <a:solidFill>
                  <a:srgbClr val="000000"/>
                </a:solidFill>
              </a:rPr>
              <a:t>а </a:t>
            </a:r>
            <a:r>
              <a:rPr lang="ru-RU" dirty="0">
                <a:solidFill>
                  <a:srgbClr val="000000"/>
                </a:solidFill>
              </a:rPr>
              <a:t>также видеть недавно добавленные издания.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Также можно получить доступ к месячному архиву статей. 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2483768" y="4221088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7236296" y="4221088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6084168" y="1556792"/>
            <a:ext cx="216024" cy="21602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6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67" y="1110676"/>
            <a:ext cx="9115865" cy="42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7433687" y="6358812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24128" y="1916832"/>
            <a:ext cx="2899172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z-Cyrl-AZ" dirty="0">
                <a:solidFill>
                  <a:srgbClr val="000000"/>
                </a:solidFill>
              </a:rPr>
              <a:t>Нажмите, чтобы посмотреть </a:t>
            </a:r>
            <a:r>
              <a:rPr lang="az-Cyrl-AZ" dirty="0" smtClean="0">
                <a:solidFill>
                  <a:srgbClr val="000000"/>
                </a:solidFill>
              </a:rPr>
              <a:t>коллекцию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12">
        <p:fade/>
      </p:transition>
    </mc:Choice>
    <mc:Fallback xmlns="">
      <p:transition spd="med" advClick="0" advTm="1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3.48751E-6 L -0.62552 -0.76573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2.89547E-6 L -0.41302 -0.58164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eme1">
  <a:themeElements>
    <a:clrScheme name="Custom 29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heme1">
  <a:themeElements>
    <a:clrScheme name="Custom 6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2389FF"/>
      </a:hlink>
      <a:folHlink>
        <a:srgbClr val="2389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440</Words>
  <Application>Microsoft Office PowerPoint</Application>
  <PresentationFormat>On-screen Show (4:3)</PresentationFormat>
  <Paragraphs>57</Paragraphs>
  <Slides>29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1_Office Theme</vt:lpstr>
      <vt:lpstr>3_Theme1</vt:lpstr>
      <vt:lpstr>Theme1</vt:lpstr>
      <vt:lpstr>2_Theme1</vt:lpstr>
      <vt:lpstr>1_Theme1</vt:lpstr>
      <vt:lpstr>4_Theme1</vt:lpstr>
      <vt:lpstr>5_Theme1</vt:lpstr>
      <vt:lpstr>Интернет-ресурсы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GIERS-FIDLER, Marzena</dc:creator>
  <cp:lastModifiedBy>GIERS-FIDLER, Marzena</cp:lastModifiedBy>
  <cp:revision>216</cp:revision>
  <dcterms:created xsi:type="dcterms:W3CDTF">2012-06-18T17:46:23Z</dcterms:created>
  <dcterms:modified xsi:type="dcterms:W3CDTF">2014-03-28T11:26:46Z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-359154993</vt:i4>
  </property>
  <property fmtid="{D5CDD505-2E9C-101B-9397-08002B2CF9AE}" pid="4" name="_EmailSubject">
    <vt:lpwstr>Russian OxMed for LRC</vt:lpwstr>
  </property>
  <property fmtid="{D5CDD505-2E9C-101B-9397-08002B2CF9AE}" pid="5" name="_AuthorEmail">
    <vt:lpwstr>marzena.giersfidler@oup.com</vt:lpwstr>
  </property>
  <property fmtid="{D5CDD505-2E9C-101B-9397-08002B2CF9AE}" pid="6" name="_AuthorEmailDisplayName">
    <vt:lpwstr>GIERS-FIDLER, Marzena</vt:lpwstr>
  </property>
</Properties>
</file>