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86" r:id="rId2"/>
    <p:sldId id="287" r:id="rId3"/>
    <p:sldId id="289" r:id="rId4"/>
    <p:sldId id="257" r:id="rId5"/>
    <p:sldId id="294" r:id="rId6"/>
    <p:sldId id="290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91" r:id="rId15"/>
    <p:sldId id="292" r:id="rId16"/>
    <p:sldId id="295" r:id="rId17"/>
    <p:sldId id="293" r:id="rId18"/>
    <p:sldId id="262" r:id="rId19"/>
    <p:sldId id="263" r:id="rId20"/>
    <p:sldId id="264" r:id="rId21"/>
    <p:sldId id="266" r:id="rId22"/>
    <p:sldId id="277" r:id="rId23"/>
    <p:sldId id="278" r:id="rId24"/>
    <p:sldId id="279" r:id="rId25"/>
    <p:sldId id="280" r:id="rId26"/>
    <p:sldId id="282" r:id="rId27"/>
    <p:sldId id="283" r:id="rId28"/>
    <p:sldId id="303" r:id="rId29"/>
    <p:sldId id="304" r:id="rId30"/>
    <p:sldId id="285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4E99-FD29-42E6-B57C-5D345E4C9DAE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31F9-7D13-4CD5-95B5-07CF4381D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0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D31F9-7D13-4CD5-95B5-07CF4381D9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0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2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6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6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4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9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01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8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9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14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0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80"/>
            <a:ext cx="9144000" cy="686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1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39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6" y="2253655"/>
            <a:ext cx="74580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6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53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63" y="2957160"/>
            <a:ext cx="72485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32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908720"/>
            <a:ext cx="7248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2099345"/>
            <a:ext cx="7229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59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354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3" y="3757663"/>
            <a:ext cx="8082145" cy="10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083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500422"/>
              </p:ext>
            </p:extLst>
          </p:nvPr>
        </p:nvGraphicFramePr>
        <p:xfrm>
          <a:off x="457200" y="1600200"/>
          <a:ext cx="8229600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4402832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насыщение </a:t>
                      </a:r>
                      <a:r>
                        <a:rPr lang="ru-RU" b="0" dirty="0">
                          <a:effectLst/>
                        </a:rPr>
                        <a:t>крови кислородом в покое (сатурация</a:t>
                      </a:r>
                      <a:r>
                        <a:rPr lang="ru-RU" b="0" dirty="0" smtClean="0">
                          <a:effectLst/>
                        </a:rPr>
                        <a:t>)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smtClean="0">
                          <a:effectLst/>
                        </a:rPr>
                        <a:t>все </a:t>
                      </a:r>
                      <a:r>
                        <a:rPr lang="ru-RU" b="1" dirty="0">
                          <a:effectLst/>
                        </a:rPr>
                        <a:t>граждане</a:t>
                      </a:r>
                      <a:r>
                        <a:rPr lang="ru-RU" b="0" dirty="0">
                          <a:effectLst/>
                        </a:rPr>
                        <a:t/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при снижении сатурации 94% и менее показано проведение КТ и ЭХО-кардиографии в рамках второго этапа </a:t>
                      </a:r>
                      <a:r>
                        <a:rPr lang="ru-RU" b="0" dirty="0" smtClean="0">
                          <a:effectLst/>
                        </a:rPr>
                        <a:t>диспансеризации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тест </a:t>
                      </a:r>
                      <a:r>
                        <a:rPr lang="ru-RU" b="0" dirty="0">
                          <a:effectLst/>
                        </a:rPr>
                        <a:t>с 6-минутной </a:t>
                      </a:r>
                      <a:r>
                        <a:rPr lang="ru-RU" b="0" dirty="0" smtClean="0">
                          <a:effectLst/>
                        </a:rPr>
                        <a:t>ходьбой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проводится </a:t>
                      </a:r>
                      <a:r>
                        <a:rPr lang="ru-RU" b="0" dirty="0">
                          <a:effectLst/>
                        </a:rPr>
                        <a:t>при исходной сатурации кислорода крови более 94% в сочетании с наличием у пациента жалоб на одышку, отеки, которые появились впервые или повысилась их интенсивность. При прохождении дистанции менее 550 метров, показано проведение ЭХО-КГ в рамках второго этапа диспансеризации.</a:t>
                      </a:r>
                      <a:br>
                        <a:rPr lang="ru-RU" b="0" dirty="0">
                          <a:effectLst/>
                        </a:rPr>
                      </a:b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спирометрия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 smtClean="0">
                          <a:effectLst/>
                        </a:rPr>
                        <a:t>всем гражданам</a:t>
                      </a:r>
                      <a:endParaRPr lang="ru-RU" b="1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48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994995"/>
              </p:ext>
            </p:extLst>
          </p:nvPr>
        </p:nvGraphicFramePr>
        <p:xfrm>
          <a:off x="395536" y="260648"/>
          <a:ext cx="8229600" cy="61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/>
                <a:gridCol w="2890664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рентгенография органов грудной </a:t>
                      </a:r>
                      <a:r>
                        <a:rPr lang="ru-RU" b="0" dirty="0" smtClean="0">
                          <a:effectLst/>
                        </a:rPr>
                        <a:t>клетки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выполняется </a:t>
                      </a:r>
                      <a:r>
                        <a:rPr lang="ru-RU" b="0" dirty="0">
                          <a:effectLst/>
                        </a:rPr>
                        <a:t>если не проводилось ранее в течение </a:t>
                      </a:r>
                      <a:r>
                        <a:rPr lang="ru-RU" b="0" dirty="0" smtClean="0">
                          <a:effectLst/>
                        </a:rPr>
                        <a:t>года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общий </a:t>
                      </a:r>
                      <a:r>
                        <a:rPr lang="ru-RU" b="0" dirty="0">
                          <a:effectLst/>
                        </a:rPr>
                        <a:t>(клинический) анализ крови развернутый, с определением лейкоцитарной </a:t>
                      </a:r>
                      <a:r>
                        <a:rPr lang="ru-RU" b="0" dirty="0" smtClean="0">
                          <a:effectLst/>
                        </a:rPr>
                        <a:t>формулы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все граждане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биохимический </a:t>
                      </a:r>
                      <a:r>
                        <a:rPr lang="ru-RU" b="0" dirty="0">
                          <a:effectLst/>
                        </a:rPr>
                        <a:t>анализ крови: общий холестерин, липопротеины низкой плотности, C-реактивный белок, АЛТ, АСТ, </a:t>
                      </a:r>
                      <a:r>
                        <a:rPr lang="ru-RU" b="0" dirty="0" err="1">
                          <a:effectLst/>
                        </a:rPr>
                        <a:t>креатинин</a:t>
                      </a:r>
                      <a:r>
                        <a:rPr lang="ru-RU" b="0" dirty="0">
                          <a:effectLst/>
                        </a:rPr>
                        <a:t>, </a:t>
                      </a:r>
                      <a:r>
                        <a:rPr lang="ru-RU" b="0" dirty="0" smtClean="0">
                          <a:effectLst/>
                        </a:rPr>
                        <a:t>ЛДГ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все граждане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определение </a:t>
                      </a:r>
                      <a:r>
                        <a:rPr lang="ru-RU" b="0" dirty="0">
                          <a:effectLst/>
                        </a:rPr>
                        <a:t>концентрации Д-</a:t>
                      </a:r>
                      <a:r>
                        <a:rPr lang="ru-RU" b="0" dirty="0" err="1">
                          <a:effectLst/>
                        </a:rPr>
                        <a:t>димера</a:t>
                      </a:r>
                      <a:r>
                        <a:rPr lang="ru-RU" b="0" dirty="0">
                          <a:effectLst/>
                        </a:rPr>
                        <a:t> в </a:t>
                      </a:r>
                      <a:r>
                        <a:rPr lang="ru-RU" b="0" dirty="0" smtClean="0">
                          <a:effectLst/>
                        </a:rPr>
                        <a:t>крови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выполняется </a:t>
                      </a:r>
                      <a:r>
                        <a:rPr lang="ru-RU" b="0" dirty="0">
                          <a:effectLst/>
                        </a:rPr>
                        <a:t>лицам, перенесшим среднюю степень тяжести и выше новой </a:t>
                      </a:r>
                      <a:r>
                        <a:rPr lang="ru-RU" b="0" dirty="0" err="1">
                          <a:effectLst/>
                        </a:rPr>
                        <a:t>коронавирусной</a:t>
                      </a:r>
                      <a:r>
                        <a:rPr lang="ru-RU" b="0" dirty="0">
                          <a:effectLst/>
                        </a:rPr>
                        <a:t> инфекции при повышении уровня Д-</a:t>
                      </a:r>
                      <a:r>
                        <a:rPr lang="ru-RU" b="0" dirty="0" err="1">
                          <a:effectLst/>
                        </a:rPr>
                        <a:t>димера</a:t>
                      </a:r>
                      <a:r>
                        <a:rPr lang="ru-RU" b="0" dirty="0">
                          <a:effectLst/>
                        </a:rPr>
                        <a:t> более чем в 1,5 - 2 раза относительно верхнего предела нормы, показано проведение дуплексного сканирования вен нижних </a:t>
                      </a:r>
                      <a:r>
                        <a:rPr lang="ru-RU" b="0" dirty="0" smtClean="0">
                          <a:effectLst/>
                        </a:rPr>
                        <a:t>конечностей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прием </a:t>
                      </a:r>
                      <a:r>
                        <a:rPr lang="ru-RU" b="0" dirty="0">
                          <a:effectLst/>
                        </a:rPr>
                        <a:t>(осмотр) </a:t>
                      </a:r>
                      <a:r>
                        <a:rPr lang="ru-RU" b="0" dirty="0" smtClean="0">
                          <a:effectLst/>
                        </a:rPr>
                        <a:t>врачом-терапевтом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72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t="25007" r="15564" b="10210"/>
          <a:stretch/>
        </p:blipFill>
        <p:spPr bwMode="auto">
          <a:xfrm>
            <a:off x="104843" y="404664"/>
            <a:ext cx="893165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90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этап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992386"/>
              </p:ext>
            </p:extLst>
          </p:nvPr>
        </p:nvGraphicFramePr>
        <p:xfrm>
          <a:off x="457200" y="1600200"/>
          <a:ext cx="82296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дуплексное сканирование вен нижних </a:t>
                      </a:r>
                      <a:r>
                        <a:rPr lang="ru-RU" b="0" dirty="0" smtClean="0">
                          <a:effectLst/>
                        </a:rPr>
                        <a:t>конечностей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проводится </a:t>
                      </a:r>
                      <a:r>
                        <a:rPr lang="ru-RU" b="0" dirty="0">
                          <a:effectLst/>
                        </a:rPr>
                        <a:t>при увеличении показателя Д-</a:t>
                      </a:r>
                      <a:r>
                        <a:rPr lang="ru-RU" b="0" dirty="0" err="1">
                          <a:effectLst/>
                        </a:rPr>
                        <a:t>димера</a:t>
                      </a:r>
                      <a:r>
                        <a:rPr lang="ru-RU" b="0" dirty="0">
                          <a:effectLst/>
                        </a:rPr>
                        <a:t> крови более чем в 1,5 - 2 раза относительно верхнего предела </a:t>
                      </a:r>
                      <a:r>
                        <a:rPr lang="ru-RU" b="0" dirty="0" smtClean="0">
                          <a:effectLst/>
                        </a:rPr>
                        <a:t>нормы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компьютерная </a:t>
                      </a:r>
                      <a:r>
                        <a:rPr lang="ru-RU" b="0" dirty="0">
                          <a:effectLst/>
                        </a:rPr>
                        <a:t>томография органов грудной </a:t>
                      </a:r>
                      <a:r>
                        <a:rPr lang="ru-RU" b="0" dirty="0" smtClean="0">
                          <a:effectLst/>
                        </a:rPr>
                        <a:t>клетки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проводится </a:t>
                      </a:r>
                      <a:r>
                        <a:rPr lang="ru-RU" b="0" dirty="0">
                          <a:effectLst/>
                        </a:rPr>
                        <a:t>в случае уровня сатурации в покое 94% и </a:t>
                      </a:r>
                      <a:r>
                        <a:rPr lang="ru-RU" b="0" dirty="0" smtClean="0">
                          <a:effectLst/>
                        </a:rPr>
                        <a:t>менее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эхокардиография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проводится </a:t>
                      </a:r>
                      <a:r>
                        <a:rPr lang="ru-RU" b="0" dirty="0">
                          <a:effectLst/>
                        </a:rPr>
                        <a:t>в случае уровня сатурации в покое 94% и менее, а также по результатам проведения теста с 6-минутной </a:t>
                      </a:r>
                      <a:r>
                        <a:rPr lang="ru-RU" b="0" dirty="0" smtClean="0">
                          <a:effectLst/>
                        </a:rPr>
                        <a:t>ходьбой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70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Частота развития симптомов и жалоб у лиц,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перенесших </a:t>
            </a:r>
            <a:r>
              <a:rPr lang="ru-RU" sz="2700" b="1" dirty="0"/>
              <a:t>новую </a:t>
            </a:r>
            <a:r>
              <a:rPr lang="ru-RU" sz="2700" b="1" dirty="0" err="1"/>
              <a:t>коронавирусную</a:t>
            </a:r>
            <a:r>
              <a:rPr lang="ru-RU" sz="2700" b="1" dirty="0"/>
              <a:t> инфекцию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682850"/>
              </p:ext>
            </p:extLst>
          </p:nvPr>
        </p:nvGraphicFramePr>
        <p:xfrm>
          <a:off x="539552" y="1412776"/>
          <a:ext cx="8291264" cy="4196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015"/>
                <a:gridCol w="1886236"/>
                <a:gridCol w="1523499"/>
                <a:gridCol w="3202514"/>
              </a:tblGrid>
              <a:tr h="946258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Характер симптомов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Симптомы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Частота</a:t>
                      </a:r>
                      <a:r>
                        <a:rPr lang="ru-RU" b="0" dirty="0">
                          <a:effectLst/>
                        </a:rPr>
                        <a:t>, </a:t>
                      </a:r>
                      <a:r>
                        <a:rPr lang="ru-RU" b="0" dirty="0" smtClean="0">
                          <a:effectLst/>
                        </a:rPr>
                        <a:t>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Методы </a:t>
                      </a:r>
                      <a:r>
                        <a:rPr lang="ru-RU" b="0" dirty="0">
                          <a:effectLst/>
                        </a:rPr>
                        <a:t>исследования, позволяющий выявить </a:t>
                      </a:r>
                      <a:r>
                        <a:rPr lang="ru-RU" b="0" dirty="0" smtClean="0">
                          <a:effectLst/>
                        </a:rPr>
                        <a:t>симптомы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1812324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Общие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Утомляемость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49.8%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Общий </a:t>
                      </a:r>
                      <a:r>
                        <a:rPr lang="ru-RU" b="0" dirty="0">
                          <a:effectLst/>
                        </a:rPr>
                        <a:t>(клинический) анализ крови развернутый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Биохимический анализ крови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90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Артралгия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15.3%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902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Миалгия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10.8%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65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Лихорадка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0.2%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Осмотр</a:t>
                      </a:r>
                      <a:r>
                        <a:rPr lang="ru-RU" b="0" dirty="0">
                          <a:effectLst/>
                        </a:rPr>
                        <a:t/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78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654076"/>
              </p:ext>
            </p:extLst>
          </p:nvPr>
        </p:nvGraphicFramePr>
        <p:xfrm>
          <a:off x="611560" y="764704"/>
          <a:ext cx="8229600" cy="398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1368152"/>
                <a:gridCol w="864096"/>
                <a:gridCol w="4330824"/>
              </a:tblGrid>
              <a:tr h="1256191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Дыхательная система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Одышка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31.7%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Проведение </a:t>
                      </a:r>
                      <a:r>
                        <a:rPr lang="ru-RU" b="0" dirty="0">
                          <a:effectLst/>
                        </a:rPr>
                        <a:t>спирометрии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Проведение компьютерной томографии органов грудной </a:t>
                      </a:r>
                      <a:r>
                        <a:rPr lang="ru-RU" b="0" dirty="0" smtClean="0">
                          <a:effectLst/>
                        </a:rPr>
                        <a:t>клетки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2724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Кашель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13.5%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Оценка </a:t>
                      </a:r>
                      <a:r>
                        <a:rPr lang="ru-RU" b="0" dirty="0">
                          <a:effectLst/>
                        </a:rPr>
                        <a:t>сатурации кислорода в крови в покое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Рентгенография органов грудной клетки (если не выполнялась ранее в течение года)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Проведение спирометрии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Проведение компьютерной томографии </a:t>
                      </a:r>
                      <a:r>
                        <a:rPr lang="ru-RU" b="0" dirty="0" smtClean="0">
                          <a:effectLst/>
                        </a:rPr>
                        <a:t>органов </a:t>
                      </a:r>
                      <a:r>
                        <a:rPr lang="ru-RU" b="0" dirty="0">
                          <a:effectLst/>
                        </a:rPr>
                        <a:t>грудной </a:t>
                      </a:r>
                      <a:r>
                        <a:rPr lang="ru-RU" b="0" dirty="0" smtClean="0">
                          <a:effectLst/>
                        </a:rPr>
                        <a:t>клетки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34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1" y="332656"/>
            <a:ext cx="8954138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00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788735"/>
              </p:ext>
            </p:extLst>
          </p:nvPr>
        </p:nvGraphicFramePr>
        <p:xfrm>
          <a:off x="539552" y="548680"/>
          <a:ext cx="8229600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861864"/>
                <a:gridCol w="1018456"/>
                <a:gridCol w="3754760"/>
              </a:tblGrid>
              <a:tr h="37084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Сердечно-сосудистая </a:t>
                      </a:r>
                      <a:r>
                        <a:rPr lang="ru-RU" b="0" dirty="0" smtClean="0">
                          <a:effectLst/>
                        </a:rPr>
                        <a:t>система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Боль </a:t>
                      </a:r>
                      <a:r>
                        <a:rPr lang="ru-RU" b="0" dirty="0">
                          <a:effectLst/>
                        </a:rPr>
                        <a:t>в груди, </a:t>
                      </a:r>
                      <a:r>
                        <a:rPr lang="ru-RU" b="0" dirty="0" smtClean="0">
                          <a:effectLst/>
                        </a:rPr>
                        <a:t>тахикардия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12.7%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Тест </a:t>
                      </a:r>
                      <a:r>
                        <a:rPr lang="ru-RU" b="0" dirty="0">
                          <a:effectLst/>
                        </a:rPr>
                        <a:t>с 6-минутной ходьбой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Исследование уровня общего холестерина в крови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Исследование уровня холестерина липопротеинов низкой плотности в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крови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Проведение </a:t>
                      </a:r>
                      <a:r>
                        <a:rPr lang="ru-RU" b="0" dirty="0" smtClean="0">
                          <a:effectLst/>
                        </a:rPr>
                        <a:t>эхокардиографии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Тромбозы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20 </a:t>
                      </a:r>
                      <a:r>
                        <a:rPr lang="ru-RU" b="0" dirty="0">
                          <a:effectLst/>
                        </a:rPr>
                        <a:t>- 30</a:t>
                      </a:r>
                      <a:r>
                        <a:rPr lang="ru-RU" b="0" dirty="0" smtClean="0">
                          <a:effectLst/>
                        </a:rPr>
                        <a:t>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Определение </a:t>
                      </a:r>
                      <a:r>
                        <a:rPr lang="ru-RU" b="0" dirty="0">
                          <a:effectLst/>
                        </a:rPr>
                        <a:t>концентрации Д-</a:t>
                      </a:r>
                      <a:r>
                        <a:rPr lang="ru-RU" b="0" dirty="0" err="1">
                          <a:effectLst/>
                        </a:rPr>
                        <a:t>димера</a:t>
                      </a:r>
                      <a:r>
                        <a:rPr lang="ru-RU" b="0" dirty="0">
                          <a:effectLst/>
                        </a:rPr>
                        <a:t> в крови</a:t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Проведение дуплексного сканирования вен нижних </a:t>
                      </a:r>
                      <a:r>
                        <a:rPr lang="ru-RU" b="0" dirty="0" smtClean="0">
                          <a:effectLst/>
                        </a:rPr>
                        <a:t>конечностей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rowSpan="4"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Нервная система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Тревога/</a:t>
                      </a:r>
                      <a:r>
                        <a:rPr lang="ru-RU" b="0" dirty="0" err="1" smtClean="0">
                          <a:effectLst/>
                        </a:rPr>
                        <a:t>депрес</a:t>
                      </a:r>
                      <a:r>
                        <a:rPr lang="ru-RU" b="0" dirty="0" smtClean="0">
                          <a:effectLst/>
                        </a:rPr>
                        <a:t> -сия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23.0%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err="1" smtClean="0">
                          <a:effectLst/>
                        </a:rPr>
                        <a:t>Инсомния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26.9%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err="1" smtClean="0">
                          <a:effectLst/>
                        </a:rPr>
                        <a:t>Дисгевзия</a:t>
                      </a:r>
                      <a:r>
                        <a:rPr lang="ru-RU" b="0" dirty="0" smtClean="0">
                          <a:effectLst/>
                        </a:rPr>
                        <a:t>/</a:t>
                      </a:r>
                    </a:p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дизосмия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16.2%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Головная боль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6.8%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25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043803"/>
              </p:ext>
            </p:extLst>
          </p:nvPr>
        </p:nvGraphicFramePr>
        <p:xfrm>
          <a:off x="457200" y="1600200"/>
          <a:ext cx="8229600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440160"/>
                <a:gridCol w="864096"/>
                <a:gridCol w="3826768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>
                          <a:effectLst/>
                        </a:rPr>
                        <a:t>Пищеварительная </a:t>
                      </a:r>
                      <a:r>
                        <a:rPr lang="ru-RU" b="0" dirty="0" smtClean="0">
                          <a:effectLst/>
                        </a:rPr>
                        <a:t>система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Диарея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5.7%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r>
                        <a:rPr lang="ru-RU" b="0" dirty="0">
                          <a:effectLst/>
                        </a:rPr>
                        <a:t/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>
                          <a:effectLst/>
                        </a:rPr>
                        <a:t>Определение уровня </a:t>
                      </a:r>
                      <a:r>
                        <a:rPr lang="ru-RU" b="0" dirty="0" err="1">
                          <a:effectLst/>
                        </a:rPr>
                        <a:t>аланинаминотрансферазы</a:t>
                      </a:r>
                      <a:r>
                        <a:rPr lang="ru-RU" b="0" dirty="0">
                          <a:effectLst/>
                        </a:rPr>
                        <a:t> в крови Определение уровня </a:t>
                      </a:r>
                      <a:r>
                        <a:rPr lang="ru-RU" b="0" dirty="0" err="1">
                          <a:effectLst/>
                        </a:rPr>
                        <a:t>аспартатаминотрансферазы</a:t>
                      </a:r>
                      <a:r>
                        <a:rPr lang="ru-RU" b="0" dirty="0">
                          <a:effectLst/>
                        </a:rPr>
                        <a:t> в </a:t>
                      </a:r>
                      <a:r>
                        <a:rPr lang="ru-RU" b="0" dirty="0" smtClean="0">
                          <a:effectLst/>
                        </a:rPr>
                        <a:t>крови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Кожа </a:t>
                      </a:r>
                      <a:r>
                        <a:rPr lang="ru-RU" b="0" dirty="0">
                          <a:effectLst/>
                        </a:rPr>
                        <a:t>и ее </a:t>
                      </a:r>
                      <a:r>
                        <a:rPr lang="ru-RU" b="0" dirty="0" smtClean="0">
                          <a:effectLst/>
                        </a:rPr>
                        <a:t>придатки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Выпадение волос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21.0%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Анкетирование</a:t>
                      </a:r>
                      <a:r>
                        <a:rPr lang="ru-RU" b="0" dirty="0">
                          <a:effectLst/>
                        </a:rPr>
                        <a:t/>
                      </a:r>
                      <a:br>
                        <a:rPr lang="ru-RU" b="0" dirty="0">
                          <a:effectLst/>
                        </a:rPr>
                      </a:br>
                      <a:r>
                        <a:rPr lang="ru-RU" b="0" dirty="0" smtClean="0">
                          <a:effectLst/>
                        </a:rPr>
                        <a:t>Осмотр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Кожная сыпь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3.0%3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b="0" dirty="0" smtClean="0">
                          <a:effectLst/>
                        </a:rPr>
                        <a:t>Осмотр</a:t>
                      </a:r>
                      <a:endParaRPr lang="ru-RU" b="0" dirty="0">
                        <a:effectLst/>
                      </a:endParaRPr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06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496944" cy="1224136"/>
          </a:xfrm>
        </p:spPr>
        <p:txBody>
          <a:bodyPr>
            <a:noAutofit/>
          </a:bodyPr>
          <a:lstStyle/>
          <a:p>
            <a:r>
              <a:rPr lang="ru-RU" sz="3200" dirty="0"/>
              <a:t>Маршрутизация пациентов в рамках углубленной программы диспансеризации в поликлинике (типовой вариант), I этап</a:t>
            </a:r>
          </a:p>
        </p:txBody>
      </p:sp>
    </p:spTree>
    <p:extLst>
      <p:ext uri="{BB962C8B-B14F-4D97-AF65-F5344CB8AC3E}">
        <p14:creationId xmlns:p14="http://schemas.microsoft.com/office/powerpoint/2010/main" val="344797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51520" y="5013176"/>
            <a:ext cx="2232248" cy="18448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1200" dirty="0" smtClean="0"/>
              <a:t>Сатурация </a:t>
            </a:r>
            <a:r>
              <a:rPr lang="ru-RU" sz="1200" dirty="0"/>
              <a:t>крови кислородом в покое </a:t>
            </a:r>
            <a:endParaRPr lang="ru-RU" sz="1200" dirty="0" smtClean="0"/>
          </a:p>
          <a:p>
            <a:pPr algn="ctr"/>
            <a:r>
              <a:rPr lang="ru-RU" sz="1200" dirty="0" smtClean="0"/>
              <a:t>2</a:t>
            </a:r>
            <a:r>
              <a:rPr lang="ru-RU" sz="1200" dirty="0"/>
              <a:t>. Тест 6-минутной ходьбы </a:t>
            </a:r>
          </a:p>
        </p:txBody>
      </p:sp>
      <p:sp>
        <p:nvSpPr>
          <p:cNvPr id="5" name="Плюс 4"/>
          <p:cNvSpPr/>
          <p:nvPr/>
        </p:nvSpPr>
        <p:spPr>
          <a:xfrm>
            <a:off x="1689956" y="4789558"/>
            <a:ext cx="673224" cy="68081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5301208"/>
            <a:ext cx="4752528" cy="15567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>
              <a:buAutoNum type="arabicPeriod"/>
            </a:pPr>
            <a:r>
              <a:rPr lang="ru-RU" sz="1200" dirty="0" smtClean="0"/>
              <a:t>Проведением спирометрии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/>
              <a:t>2. Рентгенография органов грудной клетки </a:t>
            </a:r>
            <a:endParaRPr lang="ru-RU" sz="1200" dirty="0" smtClean="0"/>
          </a:p>
          <a:p>
            <a:pPr algn="ctr"/>
            <a:r>
              <a:rPr lang="ru-RU" sz="1200" dirty="0" smtClean="0"/>
              <a:t>3</a:t>
            </a:r>
            <a:r>
              <a:rPr lang="ru-RU" sz="1200" dirty="0"/>
              <a:t>. Общий (клинический) анализ крови (развернутый),с лейкоцитарной формулой </a:t>
            </a:r>
            <a:endParaRPr lang="ru-RU" sz="1200" dirty="0" smtClean="0"/>
          </a:p>
          <a:p>
            <a:pPr algn="ctr"/>
            <a:r>
              <a:rPr lang="ru-RU" sz="1200" dirty="0" smtClean="0"/>
              <a:t>4</a:t>
            </a:r>
            <a:r>
              <a:rPr lang="ru-RU" sz="1200" dirty="0"/>
              <a:t>. </a:t>
            </a:r>
            <a:r>
              <a:rPr lang="ru-RU" sz="1400" dirty="0"/>
              <a:t>Биохимический</a:t>
            </a:r>
            <a:r>
              <a:rPr lang="ru-RU" sz="1200" dirty="0"/>
              <a:t> анализ крови (холестерин, липопротеины низкой плотности, С-реактивный белок, АСТ, АЛТ, </a:t>
            </a:r>
            <a:r>
              <a:rPr lang="ru-RU" sz="1200" dirty="0" err="1"/>
              <a:t>креатинин</a:t>
            </a:r>
            <a:r>
              <a:rPr lang="ru-RU" sz="1200" dirty="0"/>
              <a:t>, ЛДГ</a:t>
            </a:r>
            <a:r>
              <a:rPr lang="ru-RU" sz="1200" dirty="0" smtClean="0"/>
              <a:t>)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/>
              <a:t>5. Определение концентрации Д-</a:t>
            </a:r>
            <a:r>
              <a:rPr lang="ru-RU" sz="1200" dirty="0" err="1"/>
              <a:t>димера</a:t>
            </a:r>
            <a:r>
              <a:rPr lang="ru-RU" sz="1200" dirty="0"/>
              <a:t> в крови</a:t>
            </a:r>
          </a:p>
        </p:txBody>
      </p:sp>
      <p:sp>
        <p:nvSpPr>
          <p:cNvPr id="7" name="Плюс 6"/>
          <p:cNvSpPr/>
          <p:nvPr/>
        </p:nvSpPr>
        <p:spPr>
          <a:xfrm>
            <a:off x="3166917" y="5049180"/>
            <a:ext cx="457200" cy="50405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1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Маршрутизация пациентов в рамках углубленной программы диспансеризации в поликлинике (типовой вариант), II этап </a:t>
            </a:r>
          </a:p>
        </p:txBody>
      </p:sp>
    </p:spTree>
    <p:extLst>
      <p:ext uri="{BB962C8B-B14F-4D97-AF65-F5344CB8AC3E}">
        <p14:creationId xmlns:p14="http://schemas.microsoft.com/office/powerpoint/2010/main" val="2641272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332656"/>
            <a:ext cx="316835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Поликлиника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037" y="980728"/>
            <a:ext cx="26642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Клинико-диагностическое отделение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980728"/>
            <a:ext cx="28803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Кабинет (отделение) медицинской профилактики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3674" y="980728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Врач-терапевт участковый, ВОП 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2735" y="1772816"/>
            <a:ext cx="2639065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Дополнительные исследования и консультации специалистов по итогам приема врачом-терапевтом участковым (</a:t>
            </a:r>
            <a:r>
              <a:rPr lang="ru-RU" dirty="0" err="1"/>
              <a:t>ВОПом</a:t>
            </a:r>
            <a:r>
              <a:rPr lang="ru-RU" dirty="0"/>
              <a:t>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55876" y="1772816"/>
            <a:ext cx="2376264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Прием врачом (фельдшером) КМП (ОМП) , проведение углубленного профилактического консультирования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1772816"/>
            <a:ext cx="2448272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Прием </a:t>
            </a:r>
            <a:r>
              <a:rPr lang="ru-RU" sz="1600" b="1" dirty="0"/>
              <a:t>(осмотр) врачом-терапевтом участковым (</a:t>
            </a:r>
            <a:r>
              <a:rPr lang="ru-RU" sz="1600" b="1" dirty="0" err="1"/>
              <a:t>ВОПом</a:t>
            </a:r>
            <a:r>
              <a:rPr lang="ru-RU" sz="1600" b="1" dirty="0"/>
              <a:t>)</a:t>
            </a:r>
            <a:r>
              <a:rPr lang="ru-RU" sz="1600" dirty="0"/>
              <a:t>, в </a:t>
            </a:r>
            <a:r>
              <a:rPr lang="ru-RU" sz="1600" dirty="0" err="1"/>
              <a:t>т.ч</a:t>
            </a:r>
            <a:r>
              <a:rPr lang="ru-RU" sz="1600" dirty="0"/>
              <a:t>. осмотр кожных покровов, слизистых губ и ротовой полости, пальпацию щитовидной железы, лимфатических узлов. </a:t>
            </a:r>
            <a:r>
              <a:rPr lang="ru-RU" sz="1600" b="1" dirty="0"/>
              <a:t>Установление группы здоровья, постановка на диспансерное наблюдение.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699792" y="3356992"/>
            <a:ext cx="38164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18037" y="4797152"/>
            <a:ext cx="3960440" cy="20608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Для пациентов, перенесших COVID-19 1. Дуплексное сканирование вен нижних конечностей 2. Компьютерная томография органов грудной клетки 3. Эхокардиография</a:t>
            </a:r>
          </a:p>
        </p:txBody>
      </p:sp>
      <p:sp>
        <p:nvSpPr>
          <p:cNvPr id="18" name="Плюс 17"/>
          <p:cNvSpPr/>
          <p:nvPr/>
        </p:nvSpPr>
        <p:spPr>
          <a:xfrm>
            <a:off x="2150474" y="4293096"/>
            <a:ext cx="731859" cy="792088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6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Выявление групп пациентов, подлежащих диспансерному наблюдению, среди лиц перенесших новую </a:t>
            </a:r>
            <a:r>
              <a:rPr lang="ru-RU" dirty="0" err="1"/>
              <a:t>коронавирусную</a:t>
            </a:r>
            <a:r>
              <a:rPr lang="ru-RU" dirty="0"/>
              <a:t> инфекцию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600075"/>
            <a:ext cx="79724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21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57929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1. При </a:t>
            </a:r>
            <a:r>
              <a:rPr lang="ru-RU" sz="1800" dirty="0"/>
              <a:t>выявлении у пациента, перенесшего новую </a:t>
            </a:r>
            <a:r>
              <a:rPr lang="ru-RU" sz="1800" dirty="0" err="1"/>
              <a:t>коронавирусную</a:t>
            </a:r>
            <a:r>
              <a:rPr lang="ru-RU" sz="1800" dirty="0"/>
              <a:t> инфекцию, хронического неинфекционного заболевания, пациенты стратифицируются в группу здоровья </a:t>
            </a:r>
            <a:r>
              <a:rPr lang="ru-RU" sz="1800" dirty="0" err="1"/>
              <a:t>IIIа</a:t>
            </a:r>
            <a:r>
              <a:rPr lang="ru-RU" sz="1800" dirty="0"/>
              <a:t>, других заболеваний, подлежащих диспансерному наблюдению – </a:t>
            </a:r>
            <a:r>
              <a:rPr lang="ru-RU" sz="1800" dirty="0" err="1"/>
              <a:t>IIIб</a:t>
            </a:r>
            <a:r>
              <a:rPr lang="ru-RU" sz="1800" dirty="0"/>
              <a:t>. </a:t>
            </a:r>
            <a:r>
              <a:rPr lang="ru-RU" sz="1800" dirty="0" smtClean="0"/>
              <a:t>Вышеуказанные </a:t>
            </a:r>
            <a:r>
              <a:rPr lang="ru-RU" sz="1800" dirty="0"/>
              <a:t>группы подлежат диспансерному наблюдению согласно порядку проведения диспансерного наблюдения (приказ Министерства здравоохранения РФ от 29 марта 2019 г. № 173н «Об утверждении порядка проведения диспансерного наблюдения за взрослыми»);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2</a:t>
            </a:r>
            <a:r>
              <a:rPr lang="ru-RU" sz="1800" dirty="0"/>
              <a:t>. В случае наличии у пациента в анамнезе новой </a:t>
            </a:r>
            <a:r>
              <a:rPr lang="ru-RU" sz="1800" dirty="0" err="1"/>
              <a:t>коронавирусной</a:t>
            </a:r>
            <a:r>
              <a:rPr lang="ru-RU" sz="1800" dirty="0"/>
              <a:t> инфекции средней степени тяжести и выше, пациенту устанавливается </a:t>
            </a:r>
            <a:r>
              <a:rPr lang="ru-RU" sz="1800" dirty="0" err="1"/>
              <a:t>IIIб</a:t>
            </a:r>
            <a:r>
              <a:rPr lang="ru-RU" sz="1800" dirty="0"/>
              <a:t> группа здоровья и он подлежит диспансерному наблюдению по причине «Состояние после перенесенной пневмонии, код по МКБ – J.12 J.13 J.14» (приказ Министерства здравоохранения РФ от 29 марта 2019 г. № 173н «Об утверждении порядка проведения диспансерного наблюдения за взрослыми</a:t>
            </a:r>
            <a:r>
              <a:rPr lang="ru-RU" sz="1800" dirty="0" smtClean="0"/>
              <a:t>»);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3. После взятия на диспансерное наблюдение, оценивается необходимость направления пациента на медицинскую реабилитацию.</a:t>
            </a:r>
          </a:p>
        </p:txBody>
      </p:sp>
    </p:spTree>
    <p:extLst>
      <p:ext uri="{BB962C8B-B14F-4D97-AF65-F5344CB8AC3E}">
        <p14:creationId xmlns:p14="http://schemas.microsoft.com/office/powerpoint/2010/main" val="327984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реабилитационной маршрутизации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53412"/>
              </p:ext>
            </p:extLst>
          </p:nvPr>
        </p:nvGraphicFramePr>
        <p:xfrm>
          <a:off x="395536" y="908720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7355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Описание состояния функционирования и ограничения жизнедеятельности (функции и структуры организма,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активность и участие пациента)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Отсутствие нарушений функционирования и ограничения жизнедеятельности.</a:t>
                      </a:r>
                      <a:b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</a:br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Функции, структуры организма сохранены полностью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Отсутствие проявлений нарушений функционирования и ограничения жизнедеятельности при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наличии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симптомов заболевания.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  <a:ea typeface="+mn-ea"/>
                          <a:cs typeface="+mn-cs"/>
                        </a:rPr>
                        <a:t>Может вернуться к прежнему образу жизни</a:t>
                      </a:r>
                      <a:endParaRPr lang="ru-RU" sz="1400" b="0" i="0" kern="1200" dirty="0">
                        <a:solidFill>
                          <a:srgbClr val="000000"/>
                        </a:solidFill>
                        <a:effectLst/>
                        <a:latin typeface="TimesNewRomanPSM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Легкое нарушение функционирования и ограничение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жизнедеятельности. Может обходиться без посторонней помощи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Умеренное нарушение функционирования и ограничение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жизнедеятельности. Нуждается  посторонней помощи при выполнении сложной активности. Может проживать</a:t>
                      </a:r>
                      <a:r>
                        <a:rPr lang="ru-RU" sz="1400" b="0" i="0" baseline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 отдельно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Выраженное нарушение функционирования и ограничение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жизнедеятельности .Не может передвигаться самостоятельно, нуждается в посторонней помощи. Может находиться один до суток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Грубое нарушение функционирования и ограничение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жизнедеятельности. Пациент прикован к постели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Нарушение функционирования и ограничение жизнедеятельности крайней степени 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NewRomanPSMT"/>
                        </a:rPr>
                        <a:t>тяжести. Может находиться только в палате реанимации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78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маршрутизация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перенесшего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новую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коронавирусную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300" dirty="0"/>
              <a:t>Пациент, имеющий оценку состояния функционирования и ограничения жизнедеятельности (функции и структуры</a:t>
            </a:r>
            <a:br>
              <a:rPr lang="ru-RU" sz="3300" dirty="0"/>
            </a:br>
            <a:r>
              <a:rPr lang="ru-RU" sz="3300" dirty="0"/>
              <a:t>организма, активности и участия пациента) согласно ШРМ 0–1 балла, не нуждается в медицинской реабилитации. </a:t>
            </a:r>
            <a:endParaRPr lang="ru-RU" sz="3300" dirty="0" smtClean="0"/>
          </a:p>
          <a:p>
            <a:endParaRPr lang="ru-RU" sz="3300" dirty="0"/>
          </a:p>
          <a:p>
            <a:r>
              <a:rPr lang="ru-RU" sz="3300" dirty="0"/>
              <a:t>Пациент, имеющий значения ШРМ 2 балла, направляется на третий этап медицинской реабилитации для проведения мероприятий по медицинской реабилитации в амбулаторной форме. </a:t>
            </a:r>
            <a:endParaRPr lang="ru-RU" sz="3300" dirty="0" smtClean="0"/>
          </a:p>
          <a:p>
            <a:endParaRPr lang="ru-RU" sz="3300" dirty="0"/>
          </a:p>
          <a:p>
            <a:r>
              <a:rPr lang="ru-RU" sz="3300" dirty="0"/>
              <a:t>Пациент, имеющий значения ШРМ 3 балла, направляется на третий этап медицинской реабилитации </a:t>
            </a:r>
            <a:r>
              <a:rPr lang="ru-RU" sz="3300" dirty="0" smtClean="0"/>
              <a:t>в медицинскую </a:t>
            </a:r>
            <a:r>
              <a:rPr lang="ru-RU" sz="3300" dirty="0"/>
              <a:t>организацию </a:t>
            </a:r>
            <a:r>
              <a:rPr lang="ru-RU" sz="3300" dirty="0" smtClean="0"/>
              <a:t>для </a:t>
            </a:r>
            <a:r>
              <a:rPr lang="ru-RU" sz="3300" dirty="0"/>
              <a:t>проведения мероприятий по </a:t>
            </a:r>
            <a:r>
              <a:rPr lang="ru-RU" sz="3300" dirty="0" smtClean="0"/>
              <a:t>медицинской реабилитации </a:t>
            </a:r>
            <a:r>
              <a:rPr lang="ru-RU" sz="3300" dirty="0"/>
              <a:t>в условиях дневного </a:t>
            </a:r>
            <a:r>
              <a:rPr lang="ru-RU" sz="3300" dirty="0" smtClean="0"/>
              <a:t>стационара</a:t>
            </a:r>
          </a:p>
          <a:p>
            <a:endParaRPr lang="ru-RU" sz="3300" dirty="0" smtClean="0"/>
          </a:p>
          <a:p>
            <a:r>
              <a:rPr lang="ru-RU" sz="3300" dirty="0"/>
              <a:t>Пациент, имеющий значения ШРМ 4–5 баллов, направляется на второй этап медицинской </a:t>
            </a:r>
            <a:r>
              <a:rPr lang="ru-RU" sz="3300" dirty="0" smtClean="0"/>
              <a:t>реабилитации, в </a:t>
            </a:r>
            <a:r>
              <a:rPr lang="ru-RU" sz="3300" dirty="0"/>
              <a:t>медицинскую организацию второй, третьей и четвертой </a:t>
            </a:r>
            <a:r>
              <a:rPr lang="ru-RU" sz="3300" dirty="0" smtClean="0"/>
              <a:t>групп (дневной стационар, специализированный стационар, высокотехнологичная помощь). </a:t>
            </a:r>
            <a:br>
              <a:rPr lang="ru-RU" sz="3300" dirty="0" smtClean="0"/>
            </a:br>
            <a:r>
              <a:rPr lang="ru-RU" sz="3300" dirty="0" smtClean="0"/>
              <a:t>. </a:t>
            </a:r>
            <a:br>
              <a:rPr lang="ru-RU" sz="3300" dirty="0" smtClean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15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Рисунок 1" descr="https://cdnimg.rg.ru/pril/article/149/19/63/do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2"/>
            <a:ext cx="4860032" cy="65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01506" y="764704"/>
            <a:ext cx="4041255" cy="560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Приказ Минздрава России от 26.10.2017 №869н "Об утверждении порядка проведения диспансеризации определенных групп взрослого населения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»-</a:t>
            </a:r>
          </a:p>
          <a:p>
            <a:pPr algn="ctr" defTabSz="91440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сейчас временно не действует!!!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 группам высокого риска по данным российских регистров могут быть отнесены следующие категории пациентов: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➢пациенты с ИБС, имеющие ИМ или ОНМК в анамнезе (в том числе с анамнезом ОКС, ЧКВ, КШ, РЧА за последние 12 месяцев), либо имеющие еще одно и более сопутствующее заболевание, повышающее риск смерти (СД, ХОБЛ), в значительной части случаев в сочетании дополнительно с ХСН, ФП, ХБП.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➢ </a:t>
            </a:r>
            <a:r>
              <a:rPr lang="ru-RU" dirty="0"/>
              <a:t>пациенты с АГ, имеющие кроме АГ еще одно и более заболевание, повышающее риск смерти (ОНМК в анамнезе, СД, ХОБЛ), в значительной части случаев в сочетании дополнительно с ХСН, ФП, ХБП.</a:t>
            </a:r>
          </a:p>
        </p:txBody>
      </p:sp>
    </p:spTree>
    <p:extLst>
      <p:ext uri="{BB962C8B-B14F-4D97-AF65-F5344CB8AC3E}">
        <p14:creationId xmlns:p14="http://schemas.microsoft.com/office/powerpoint/2010/main" val="3362059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НАКОПЛЕННЫЙ ОПЫТ ОРГАНИЗАЦИОННЫХ МЕР, НАПРАВЛЕННЫХ НА СНИЖЕНИЕ СМЕРТНОСТИ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УСЛОВИЯХ ПАНДЕМИИ COVID-19,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главным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образом нацеленный на повышение доступности медицинской помощи пациентам с ХНИЗ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Выделение приоритетных групп пациентов для диспансерного наблюдения (ДН) и внедрение организационных технологий </a:t>
            </a:r>
            <a:r>
              <a:rPr lang="ru-RU" dirty="0" err="1"/>
              <a:t>приоритезации</a:t>
            </a:r>
            <a:r>
              <a:rPr lang="ru-RU" dirty="0"/>
              <a:t> наблюдения за такими пациентами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2. Использование дистанционных консультаций вместо очных врачебных приемов;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Новые подходы к обеспечению пациентов лекарствами, применяемых для лечения ХНИЗ;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Делегирование части функций, обычно выполняемых врачами, среднему медицинскому персоналу</a:t>
            </a:r>
          </a:p>
        </p:txBody>
      </p:sp>
    </p:spTree>
    <p:extLst>
      <p:ext uri="{BB962C8B-B14F-4D97-AF65-F5344CB8AC3E}">
        <p14:creationId xmlns:p14="http://schemas.microsoft.com/office/powerpoint/2010/main" val="95272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4125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11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ru-RU" dirty="0" smtClean="0"/>
              <a:t>Пациенты, выздоровевшие от </a:t>
            </a:r>
            <a:r>
              <a:rPr lang="en-US" dirty="0" smtClean="0"/>
              <a:t>COVID-19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60 дней назад и более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780928"/>
            <a:ext cx="705678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I группа: пациенты с </a:t>
            </a:r>
            <a:r>
              <a:rPr lang="ru-RU" sz="2000" dirty="0" err="1"/>
              <a:t>коморбидными</a:t>
            </a:r>
            <a:r>
              <a:rPr lang="ru-RU" sz="2000" dirty="0"/>
              <a:t> заболеваниями, перенесшие новую </a:t>
            </a:r>
            <a:r>
              <a:rPr lang="ru-RU" sz="2000" dirty="0" err="1"/>
              <a:t>коронавирусную</a:t>
            </a:r>
            <a:r>
              <a:rPr lang="ru-RU" sz="2000" dirty="0"/>
              <a:t> инфекцию;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II группа: пациенты, перенесшие новую </a:t>
            </a:r>
            <a:r>
              <a:rPr lang="ru-RU" sz="2000" dirty="0" err="1"/>
              <a:t>коронавирусную</a:t>
            </a:r>
            <a:r>
              <a:rPr lang="ru-RU" sz="2000" dirty="0"/>
              <a:t> инфекцию;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III группа: пациенты более 2 лет не обращавшиеся за медицинской помощью;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/>
              <a:t>IV группа: остальные группы пациентов.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517232"/>
            <a:ext cx="849694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Коморбидные</a:t>
            </a:r>
            <a:r>
              <a:rPr lang="ru-RU" dirty="0"/>
              <a:t> пациенты = код из группы болезней кровообращения + код из группы фибрилляция предсердий или сахарный диабет или хроническая </a:t>
            </a:r>
            <a:r>
              <a:rPr lang="ru-RU" dirty="0" err="1"/>
              <a:t>обструктивная</a:t>
            </a:r>
            <a:r>
              <a:rPr lang="ru-RU" dirty="0"/>
              <a:t> болезнь легких или последствия перенесенного ОНМК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Приоритетные группы для проведения углубленной </a:t>
            </a:r>
            <a:r>
              <a:rPr lang="ru-RU" dirty="0" err="1" smtClean="0"/>
              <a:t>диспасеризации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3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входит в углубленную диспансеризацию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ru-RU" dirty="0" smtClean="0"/>
              <a:t>Этап</a:t>
            </a:r>
          </a:p>
          <a:p>
            <a:r>
              <a:rPr lang="ru-RU" dirty="0" smtClean="0"/>
              <a:t>Анкетирование на выявление факта перенесенной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</a:t>
            </a:r>
          </a:p>
          <a:p>
            <a:r>
              <a:rPr lang="ru-RU" dirty="0" smtClean="0"/>
              <a:t>Анкета диспансеризации для лиц младше 65 лет+ анкета симптомов «</a:t>
            </a:r>
            <a:r>
              <a:rPr lang="ru-RU" dirty="0" err="1" smtClean="0"/>
              <a:t>постковидного</a:t>
            </a:r>
            <a:r>
              <a:rPr lang="ru-RU" dirty="0" smtClean="0"/>
              <a:t> синдрома»</a:t>
            </a:r>
          </a:p>
          <a:p>
            <a:r>
              <a:rPr lang="ru-RU" dirty="0" smtClean="0"/>
              <a:t>Анкета диспансеризации для лиц младше 65 лет+ анкета симптомов «</a:t>
            </a:r>
            <a:r>
              <a:rPr lang="ru-RU" dirty="0" err="1" smtClean="0"/>
              <a:t>постковидного</a:t>
            </a:r>
            <a:r>
              <a:rPr lang="ru-RU" dirty="0" smtClean="0"/>
              <a:t> синдрома»</a:t>
            </a:r>
          </a:p>
          <a:p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619500" y="3284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2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723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38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976313"/>
            <a:ext cx="74866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157413"/>
            <a:ext cx="74771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41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1142</Words>
  <Application>Microsoft Office PowerPoint</Application>
  <PresentationFormat>Экран (4:3)</PresentationFormat>
  <Paragraphs>152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группы для проведения углубленной диспасеризации</vt:lpstr>
      <vt:lpstr>Что входит в углубленную диспансеризацию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 Этап</vt:lpstr>
      <vt:lpstr>Презентация PowerPoint</vt:lpstr>
      <vt:lpstr>Презентация PowerPoint</vt:lpstr>
      <vt:lpstr>II этап</vt:lpstr>
      <vt:lpstr>Частота развития симптомов и жалоб у лиц,  перенесших новую коронавирусную инфекцию </vt:lpstr>
      <vt:lpstr>Презентация PowerPoint</vt:lpstr>
      <vt:lpstr>Презентация PowerPoint</vt:lpstr>
      <vt:lpstr>Презентация PowerPoint</vt:lpstr>
      <vt:lpstr>Маршрутизация пациентов в рамках углубленной программы диспансеризации в поликлинике (типовой вариант), I этап</vt:lpstr>
      <vt:lpstr>Презентация PowerPoint</vt:lpstr>
      <vt:lpstr>Маршрутизация пациентов в рамках углубленной программы диспансеризации в поликлинике (типовой вариант), II этап </vt:lpstr>
      <vt:lpstr>Презентация PowerPoint</vt:lpstr>
      <vt:lpstr>Выявление групп пациентов, подлежащих диспансерному наблюдению, среди лиц перенесших новую коронавирусную инфекцию</vt:lpstr>
      <vt:lpstr>Презентация PowerPoint</vt:lpstr>
      <vt:lpstr>Шкала реабилитационной маршрутизации  </vt:lpstr>
      <vt:lpstr>Индивидуальная маршрутизация пациента,  перенесшего новую коронавирусную инфекцию </vt:lpstr>
      <vt:lpstr>К группам высокого риска по данным российских регистров могут быть отнесены следующие категории пациентов:</vt:lpstr>
      <vt:lpstr>НАКОПЛЕННЫЙ ОПЫТ ОРГАНИЗАЦИОННЫХ МЕР, НАПРАВЛЕННЫХ НА СНИЖЕНИЕ СМЕРТНОСТИ В УСЛОВИЯХ ПАНДЕМИИ COVID-19,  главным образом нацеленный на повышение доступности медицинской помощи пациентам с ХНИЗ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Диспансеризация больных перенесших Covid-19</dc:title>
  <dc:creator>Инна Юрченко</dc:creator>
  <cp:lastModifiedBy>Пользователь</cp:lastModifiedBy>
  <cp:revision>30</cp:revision>
  <dcterms:created xsi:type="dcterms:W3CDTF">2021-09-07T08:44:12Z</dcterms:created>
  <dcterms:modified xsi:type="dcterms:W3CDTF">2021-11-16T17:59:22Z</dcterms:modified>
</cp:coreProperties>
</file>